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7" r:id="rId5"/>
    <p:sldId id="26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63" r:id="rId17"/>
    <p:sldId id="266" r:id="rId18"/>
    <p:sldId id="272" r:id="rId19"/>
    <p:sldId id="274" r:id="rId20"/>
    <p:sldId id="273" r:id="rId21"/>
    <p:sldId id="280" r:id="rId22"/>
    <p:sldId id="281" r:id="rId23"/>
    <p:sldId id="279" r:id="rId24"/>
    <p:sldId id="277" r:id="rId25"/>
    <p:sldId id="282" r:id="rId26"/>
    <p:sldId id="275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6" Type="http://schemas.openxmlformats.org/officeDocument/2006/relationships/image" Target="../media/image22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5" Type="http://schemas.openxmlformats.org/officeDocument/2006/relationships/image" Target="../media/image2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5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5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3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7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6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7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5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2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2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B05EC-81B6-4E9C-895D-B4C5C614D2B6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4685E-7CAF-4A37-AA1E-36BA227DD1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1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.wmf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2.png"/><Relationship Id="rId21" Type="http://schemas.openxmlformats.org/officeDocument/2006/relationships/image" Target="../media/image4.png"/><Relationship Id="rId34" Type="http://schemas.openxmlformats.org/officeDocument/2006/relationships/image" Target="../media/image20.wmf"/><Relationship Id="rId7" Type="http://schemas.openxmlformats.org/officeDocument/2006/relationships/image" Target="../media/image8.wmf"/><Relationship Id="rId12" Type="http://schemas.openxmlformats.org/officeDocument/2006/relationships/image" Target="../media/image3.png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16.wmf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29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.wmf"/><Relationship Id="rId24" Type="http://schemas.openxmlformats.org/officeDocument/2006/relationships/oleObject" Target="../embeddings/oleObject12.bin"/><Relationship Id="rId32" Type="http://schemas.openxmlformats.org/officeDocument/2006/relationships/image" Target="../media/image19.wmf"/><Relationship Id="rId37" Type="http://schemas.openxmlformats.org/officeDocument/2006/relationships/oleObject" Target="../embeddings/oleObject18.bin"/><Relationship Id="rId5" Type="http://schemas.openxmlformats.org/officeDocument/2006/relationships/image" Target="../media/image7.wmf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14.bin"/><Relationship Id="rId36" Type="http://schemas.openxmlformats.org/officeDocument/2006/relationships/image" Target="../media/image21.wmf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Relationship Id="rId14" Type="http://schemas.openxmlformats.org/officeDocument/2006/relationships/image" Target="../media/image11.wmf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7.wmf"/><Relationship Id="rId30" Type="http://schemas.openxmlformats.org/officeDocument/2006/relationships/image" Target="../media/image5.png"/><Relationship Id="rId35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jpe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eppers_denise@columbusstate.edu" TargetMode="External"/><Relationship Id="rId2" Type="http://schemas.openxmlformats.org/officeDocument/2006/relationships/hyperlink" Target="http://crmc.columbusstate.edu/index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895600"/>
            <a:ext cx="7848600" cy="2362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Presented by </a:t>
            </a:r>
            <a:r>
              <a:rPr lang="en-US" sz="3600" dirty="0"/>
              <a:t>Denise </a:t>
            </a:r>
            <a:r>
              <a:rPr lang="en-US" sz="3600" dirty="0" smtClean="0"/>
              <a:t>Peppers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4648200"/>
            <a:ext cx="7086600" cy="6858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Columbus Regional Mathematics </a:t>
            </a:r>
            <a:r>
              <a:rPr lang="en-US" sz="2400" dirty="0" smtClean="0"/>
              <a:t>Collaborative</a:t>
            </a:r>
            <a:r>
              <a:rPr lang="en-US" sz="2400" dirty="0" smtClean="0"/>
              <a:t>, </a:t>
            </a:r>
            <a:r>
              <a:rPr lang="en-US" sz="2400" dirty="0" smtClean="0"/>
              <a:t>Director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1600200"/>
            <a:ext cx="7696200" cy="1127590"/>
            <a:chOff x="838200" y="1600200"/>
            <a:chExt cx="7696200" cy="1127590"/>
          </a:xfrm>
        </p:grpSpPr>
        <p:sp>
          <p:nvSpPr>
            <p:cNvPr id="5" name="TextBox 4"/>
            <p:cNvSpPr txBox="1"/>
            <p:nvPr/>
          </p:nvSpPr>
          <p:spPr>
            <a:xfrm>
              <a:off x="838200" y="1619794"/>
              <a:ext cx="76962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smtClean="0"/>
                <a:t>Why does           ?</a:t>
              </a:r>
              <a:endParaRPr lang="en-US" sz="6600" dirty="0"/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9854120"/>
                </p:ext>
              </p:extLst>
            </p:nvPr>
          </p:nvGraphicFramePr>
          <p:xfrm>
            <a:off x="5320380" y="1600200"/>
            <a:ext cx="1919288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tion" r:id="rId3" imgW="393480" imgH="203040" progId="Equation.DSMT4">
                    <p:embed/>
                  </p:oleObj>
                </mc:Choice>
                <mc:Fallback>
                  <p:oleObj name="Equation" r:id="rId3" imgW="3934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320380" y="1600200"/>
                          <a:ext cx="1919288" cy="990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67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762000"/>
          </a:xfrm>
        </p:spPr>
        <p:txBody>
          <a:bodyPr/>
          <a:lstStyle/>
          <a:p>
            <a:r>
              <a:rPr lang="en-US" dirty="0" smtClean="0"/>
              <a:t>Let’s relate that back to our 1111 numbers.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62000" y="1927997"/>
            <a:ext cx="3505200" cy="2057400"/>
            <a:chOff x="762000" y="2362200"/>
            <a:chExt cx="3505200" cy="2057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0" t="10535" r="45153" b="59314"/>
            <a:stretch/>
          </p:blipFill>
          <p:spPr bwMode="auto">
            <a:xfrm>
              <a:off x="762000" y="2362200"/>
              <a:ext cx="3505200" cy="154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8996686"/>
                </p:ext>
              </p:extLst>
            </p:nvPr>
          </p:nvGraphicFramePr>
          <p:xfrm>
            <a:off x="794994" y="3886200"/>
            <a:ext cx="60007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2" name="Equation" r:id="rId4" imgW="228600" imgH="203040" progId="Equation.DSMT4">
                    <p:embed/>
                  </p:oleObj>
                </mc:Choice>
                <mc:Fallback>
                  <p:oleObj name="Equation" r:id="rId4" imgW="2286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94994" y="3886200"/>
                          <a:ext cx="600075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1284585"/>
                </p:ext>
              </p:extLst>
            </p:nvPr>
          </p:nvGraphicFramePr>
          <p:xfrm>
            <a:off x="1508125" y="3886200"/>
            <a:ext cx="633413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3" name="Equation" r:id="rId6" imgW="241200" imgH="203040" progId="Equation.DSMT4">
                    <p:embed/>
                  </p:oleObj>
                </mc:Choice>
                <mc:Fallback>
                  <p:oleObj name="Equation" r:id="rId6" imgW="241200" imgH="20304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8125" y="3886200"/>
                          <a:ext cx="633413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4495002"/>
                </p:ext>
              </p:extLst>
            </p:nvPr>
          </p:nvGraphicFramePr>
          <p:xfrm>
            <a:off x="2230438" y="3886200"/>
            <a:ext cx="566737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Equation" r:id="rId8" imgW="215640" imgH="203040" progId="Equation.DSMT4">
                    <p:embed/>
                  </p:oleObj>
                </mc:Choice>
                <mc:Fallback>
                  <p:oleObj name="Equation" r:id="rId8" imgW="215640" imgH="20304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0438" y="3886200"/>
                          <a:ext cx="566737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7425347"/>
                </p:ext>
              </p:extLst>
            </p:nvPr>
          </p:nvGraphicFramePr>
          <p:xfrm>
            <a:off x="2895600" y="3886200"/>
            <a:ext cx="60007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Equation" r:id="rId10" imgW="228600" imgH="203040" progId="Equation.DSMT4">
                    <p:embed/>
                  </p:oleObj>
                </mc:Choice>
                <mc:Fallback>
                  <p:oleObj name="Equation" r:id="rId10" imgW="228600" imgH="20304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3886200"/>
                          <a:ext cx="600075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4572000" y="1927997"/>
            <a:ext cx="3581400" cy="2163763"/>
            <a:chOff x="4648200" y="2362200"/>
            <a:chExt cx="3581400" cy="216376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6" t="10731" r="45582" b="58382"/>
            <a:stretch/>
          </p:blipFill>
          <p:spPr bwMode="auto">
            <a:xfrm>
              <a:off x="4648200" y="2362200"/>
              <a:ext cx="3581400" cy="162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4202585"/>
                </p:ext>
              </p:extLst>
            </p:nvPr>
          </p:nvGraphicFramePr>
          <p:xfrm>
            <a:off x="4800600" y="3962400"/>
            <a:ext cx="457200" cy="562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Equation" r:id="rId13" imgW="164880" imgH="203040" progId="Equation.DSMT4">
                    <p:embed/>
                  </p:oleObj>
                </mc:Choice>
                <mc:Fallback>
                  <p:oleObj name="Equation" r:id="rId13" imgW="164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800600" y="3962400"/>
                          <a:ext cx="457200" cy="5627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5699510"/>
                </p:ext>
              </p:extLst>
            </p:nvPr>
          </p:nvGraphicFramePr>
          <p:xfrm>
            <a:off x="5562600" y="3962400"/>
            <a:ext cx="457200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15" imgW="164880" imgH="203040" progId="Equation.DSMT4">
                    <p:embed/>
                  </p:oleObj>
                </mc:Choice>
                <mc:Fallback>
                  <p:oleObj name="Equation" r:id="rId15" imgW="164880" imgH="20304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2600" y="3962400"/>
                          <a:ext cx="457200" cy="563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4595059"/>
                </p:ext>
              </p:extLst>
            </p:nvPr>
          </p:nvGraphicFramePr>
          <p:xfrm>
            <a:off x="6227763" y="3962400"/>
            <a:ext cx="422275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Equation" r:id="rId17" imgW="152280" imgH="203040" progId="Equation.DSMT4">
                    <p:embed/>
                  </p:oleObj>
                </mc:Choice>
                <mc:Fallback>
                  <p:oleObj name="Equation" r:id="rId17" imgW="152280" imgH="20304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7763" y="3962400"/>
                          <a:ext cx="422275" cy="563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898819"/>
                </p:ext>
              </p:extLst>
            </p:nvPr>
          </p:nvGraphicFramePr>
          <p:xfrm>
            <a:off x="6934200" y="3962400"/>
            <a:ext cx="457200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Equation" r:id="rId19" imgW="164880" imgH="203040" progId="Equation.DSMT4">
                    <p:embed/>
                  </p:oleObj>
                </mc:Choice>
                <mc:Fallback>
                  <p:oleObj name="Equation" r:id="rId19" imgW="164880" imgH="20304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200" y="3962400"/>
                          <a:ext cx="457200" cy="563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617252" y="4191000"/>
            <a:ext cx="3649948" cy="2393111"/>
            <a:chOff x="617252" y="4191000"/>
            <a:chExt cx="3649948" cy="2393111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3" t="9741" r="45316" b="58281"/>
            <a:stretch/>
          </p:blipFill>
          <p:spPr bwMode="auto">
            <a:xfrm>
              <a:off x="617252" y="4191000"/>
              <a:ext cx="3649948" cy="168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9828925"/>
                </p:ext>
              </p:extLst>
            </p:nvPr>
          </p:nvGraphicFramePr>
          <p:xfrm>
            <a:off x="747074" y="5879261"/>
            <a:ext cx="609600" cy="703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0" name="Equation" r:id="rId22" imgW="164880" imgH="190440" progId="Equation.DSMT4">
                    <p:embed/>
                  </p:oleObj>
                </mc:Choice>
                <mc:Fallback>
                  <p:oleObj name="Equation" r:id="rId22" imgW="1648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47074" y="5879261"/>
                          <a:ext cx="609600" cy="7033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8924909"/>
                </p:ext>
              </p:extLst>
            </p:nvPr>
          </p:nvGraphicFramePr>
          <p:xfrm>
            <a:off x="1423988" y="5878513"/>
            <a:ext cx="657225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" name="Equation" r:id="rId24" imgW="177480" imgH="190440" progId="Equation.DSMT4">
                    <p:embed/>
                  </p:oleObj>
                </mc:Choice>
                <mc:Fallback>
                  <p:oleObj name="Equation" r:id="rId24" imgW="177480" imgH="19044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3988" y="5878513"/>
                          <a:ext cx="657225" cy="70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44979"/>
                </p:ext>
              </p:extLst>
            </p:nvPr>
          </p:nvGraphicFramePr>
          <p:xfrm>
            <a:off x="2137426" y="5879261"/>
            <a:ext cx="609600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2" name="Equation" r:id="rId26" imgW="164880" imgH="190440" progId="Equation.DSMT4">
                    <p:embed/>
                  </p:oleObj>
                </mc:Choice>
                <mc:Fallback>
                  <p:oleObj name="Equation" r:id="rId26" imgW="164880" imgH="19044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7426" y="5879261"/>
                          <a:ext cx="609600" cy="70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8928134"/>
                </p:ext>
              </p:extLst>
            </p:nvPr>
          </p:nvGraphicFramePr>
          <p:xfrm>
            <a:off x="2797175" y="5878513"/>
            <a:ext cx="655638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3" name="Equation" r:id="rId28" imgW="177480" imgH="190440" progId="Equation.DSMT4">
                    <p:embed/>
                  </p:oleObj>
                </mc:Choice>
                <mc:Fallback>
                  <p:oleObj name="Equation" r:id="rId28" imgW="177480" imgH="19044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7175" y="5878513"/>
                          <a:ext cx="655638" cy="70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4578522" y="4191000"/>
            <a:ext cx="3694144" cy="2344753"/>
            <a:chOff x="4578522" y="4191000"/>
            <a:chExt cx="3694144" cy="2344753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11297" r="45051" b="58367"/>
            <a:stretch/>
          </p:blipFill>
          <p:spPr bwMode="auto">
            <a:xfrm>
              <a:off x="4578522" y="4191000"/>
              <a:ext cx="3694144" cy="164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1462492"/>
                </p:ext>
              </p:extLst>
            </p:nvPr>
          </p:nvGraphicFramePr>
          <p:xfrm>
            <a:off x="4724400" y="5879261"/>
            <a:ext cx="533400" cy="656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4" name="Equation" r:id="rId31" imgW="164880" imgH="203040" progId="Equation.DSMT4">
                    <p:embed/>
                  </p:oleObj>
                </mc:Choice>
                <mc:Fallback>
                  <p:oleObj name="Equation" r:id="rId31" imgW="164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4724400" y="5879261"/>
                          <a:ext cx="533400" cy="6564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8788177"/>
                </p:ext>
              </p:extLst>
            </p:nvPr>
          </p:nvGraphicFramePr>
          <p:xfrm>
            <a:off x="5410200" y="5860407"/>
            <a:ext cx="5334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5" name="Equation" r:id="rId33" imgW="164880" imgH="203040" progId="Equation.DSMT4">
                    <p:embed/>
                  </p:oleObj>
                </mc:Choice>
                <mc:Fallback>
                  <p:oleObj name="Equation" r:id="rId33" imgW="164880" imgH="20304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200" y="5860407"/>
                          <a:ext cx="533400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723485"/>
                </p:ext>
              </p:extLst>
            </p:nvPr>
          </p:nvGraphicFramePr>
          <p:xfrm>
            <a:off x="6180138" y="5832475"/>
            <a:ext cx="492125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6" name="Equation" r:id="rId35" imgW="152280" imgH="203040" progId="Equation.DSMT4">
                    <p:embed/>
                  </p:oleObj>
                </mc:Choice>
                <mc:Fallback>
                  <p:oleObj name="Equation" r:id="rId35" imgW="152280" imgH="20304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0138" y="5832475"/>
                          <a:ext cx="492125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1629279"/>
                </p:ext>
              </p:extLst>
            </p:nvPr>
          </p:nvGraphicFramePr>
          <p:xfrm>
            <a:off x="6858000" y="5867400"/>
            <a:ext cx="5334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" name="Equation" r:id="rId37" imgW="164880" imgH="203040" progId="Equation.DSMT4">
                    <p:embed/>
                  </p:oleObj>
                </mc:Choice>
                <mc:Fallback>
                  <p:oleObj name="Equation" r:id="rId37" imgW="164880" imgH="20304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5867400"/>
                          <a:ext cx="533400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653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that…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each rod represents the first power of the base; each flat represents the second power of the base; each </a:t>
            </a:r>
            <a:r>
              <a:rPr lang="en-US" i="1" dirty="0" smtClean="0"/>
              <a:t>larger</a:t>
            </a:r>
            <a:r>
              <a:rPr lang="en-US" dirty="0" smtClean="0"/>
              <a:t> cube represents the third power of the base.</a:t>
            </a:r>
          </a:p>
          <a:p>
            <a:r>
              <a:rPr lang="en-US" dirty="0" smtClean="0"/>
              <a:t>The rods are all different “lengths;” the flats are all different “areas;” and the </a:t>
            </a:r>
            <a:r>
              <a:rPr lang="en-US" i="1" dirty="0" smtClean="0"/>
              <a:t>larger</a:t>
            </a:r>
            <a:r>
              <a:rPr lang="en-US" dirty="0" smtClean="0"/>
              <a:t> cubes are all different “volumes.” (Length, area, and volume are in quotation marks because I am not being literal; I am being figurative.)</a:t>
            </a:r>
          </a:p>
          <a:p>
            <a:r>
              <a:rPr lang="en-US" dirty="0" smtClean="0"/>
              <a:t>The only physical representation that is the exact same is the </a:t>
            </a:r>
            <a:r>
              <a:rPr lang="en-US" i="1" dirty="0" smtClean="0"/>
              <a:t>unit</a:t>
            </a:r>
            <a:r>
              <a:rPr lang="en-US" dirty="0" smtClean="0"/>
              <a:t> cube. Regardless of the base, the unit cube is the same in every  1111 number. </a:t>
            </a:r>
          </a:p>
          <a:p>
            <a:r>
              <a:rPr lang="en-US" dirty="0" smtClean="0"/>
              <a:t>Why? In order to build the first power of any base, we must begin with 1 unit cube and build upon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the base and exponent communicate?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base communicates when you have reached the target point of growth. For a base of 3, we need 3 to “regroup.” For a base of 4, we need 4 to “regroup.” And so on.</a:t>
            </a:r>
          </a:p>
          <a:p>
            <a:r>
              <a:rPr lang="en-US" dirty="0" smtClean="0"/>
              <a:t>The exponent communicates how many times we have “regrouped.”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build a representation for the 4</a:t>
            </a:r>
            <a:r>
              <a:rPr lang="en-US" baseline="30000" dirty="0" smtClean="0"/>
              <a:t>th</a:t>
            </a:r>
            <a:r>
              <a:rPr lang="en-US" dirty="0" smtClean="0"/>
              <a:t> power or higher?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276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Based on our previous work, we can. For example, in base 3, I “regrouped” when I had 3 of the current model. That is, 3 </a:t>
            </a:r>
            <a:r>
              <a:rPr lang="en-US" sz="2400" i="1" dirty="0" smtClean="0"/>
              <a:t>unit</a:t>
            </a:r>
            <a:r>
              <a:rPr lang="en-US" sz="2400" dirty="0" smtClean="0"/>
              <a:t> cubes is a rod; 3 rods is a flat; 3 flats is a </a:t>
            </a:r>
            <a:r>
              <a:rPr lang="en-US" sz="2400" i="1" dirty="0" smtClean="0"/>
              <a:t>larger</a:t>
            </a:r>
            <a:r>
              <a:rPr lang="en-US" sz="2400" dirty="0" smtClean="0"/>
              <a:t> cube.</a:t>
            </a:r>
          </a:p>
          <a:p>
            <a:r>
              <a:rPr lang="en-US" sz="2400" dirty="0" smtClean="0"/>
              <a:t>It stands to reason that the next progression is to have 3 larger cubes to make a </a:t>
            </a:r>
            <a:r>
              <a:rPr lang="en-US" sz="2400" i="1" dirty="0" smtClean="0"/>
              <a:t>larger</a:t>
            </a:r>
            <a:r>
              <a:rPr lang="en-US" sz="2400" dirty="0" smtClean="0"/>
              <a:t> rod; 3 </a:t>
            </a:r>
            <a:r>
              <a:rPr lang="en-US" sz="2400" i="1" dirty="0" smtClean="0"/>
              <a:t>larger</a:t>
            </a:r>
            <a:r>
              <a:rPr lang="en-US" sz="2400" dirty="0" smtClean="0"/>
              <a:t> rods to make a </a:t>
            </a:r>
            <a:r>
              <a:rPr lang="en-US" sz="2400" i="1" dirty="0" smtClean="0"/>
              <a:t>larger</a:t>
            </a:r>
            <a:r>
              <a:rPr lang="en-US" sz="2400" dirty="0" smtClean="0"/>
              <a:t> flat; and so on. </a:t>
            </a:r>
            <a:endParaRPr lang="en-US" sz="2400" dirty="0"/>
          </a:p>
        </p:txBody>
      </p:sp>
      <p:pic>
        <p:nvPicPr>
          <p:cNvPr id="5123" name="Picture 3" descr="H:\They Built a City Teaching Children Mathematics Submission\Powers of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7278" r="4639" b="5521"/>
          <a:stretch/>
        </p:blipFill>
        <p:spPr bwMode="auto">
          <a:xfrm>
            <a:off x="1600201" y="3855348"/>
            <a:ext cx="6215042" cy="291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that…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beyond the 3</a:t>
            </a:r>
            <a:r>
              <a:rPr lang="en-US" baseline="30000" dirty="0" smtClean="0"/>
              <a:t>rd</a:t>
            </a:r>
            <a:r>
              <a:rPr lang="en-US" dirty="0" smtClean="0"/>
              <a:t> power, the progression continues: cube, rod, flat, cube, rod, flat,…</a:t>
            </a:r>
          </a:p>
          <a:p>
            <a:r>
              <a:rPr lang="en-US" dirty="0" smtClean="0"/>
              <a:t>However, the physical models will be </a:t>
            </a:r>
            <a:r>
              <a:rPr lang="en-US" i="1" dirty="0" smtClean="0"/>
              <a:t>larger</a:t>
            </a:r>
            <a:r>
              <a:rPr lang="en-US" dirty="0" smtClean="0"/>
              <a:t> cubes, </a:t>
            </a:r>
            <a:r>
              <a:rPr lang="en-US" i="1" dirty="0" smtClean="0"/>
              <a:t>larger</a:t>
            </a:r>
            <a:r>
              <a:rPr lang="en-US" dirty="0" smtClean="0"/>
              <a:t> rods, and </a:t>
            </a:r>
            <a:r>
              <a:rPr lang="en-US" i="1" dirty="0" smtClean="0"/>
              <a:t>larger</a:t>
            </a:r>
            <a:r>
              <a:rPr lang="en-US" dirty="0" smtClean="0"/>
              <a:t> flats as the exponents increase.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 why does               ?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Regardless of the base, in order to build, we must begin with 1 unit cube. </a:t>
            </a:r>
          </a:p>
          <a:p>
            <a:r>
              <a:rPr lang="en-US" dirty="0" smtClean="0"/>
              <a:t>The base communicates when it is time to “regroup.” So writing a base to the zero power is necessary because, otherwise, there is a failure to communicate at what point to regroup.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947860"/>
              </p:ext>
            </p:extLst>
          </p:nvPr>
        </p:nvGraphicFramePr>
        <p:xfrm>
          <a:off x="5014913" y="304800"/>
          <a:ext cx="19192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3" imgW="393480" imgH="203040" progId="Equation.DSMT4">
                  <p:embed/>
                </p:oleObj>
              </mc:Choice>
              <mc:Fallback>
                <p:oleObj name="Equation" r:id="rId3" imgW="3934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3" y="304800"/>
                        <a:ext cx="19192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5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City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510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Idea </a:t>
            </a:r>
            <a:r>
              <a:rPr lang="en-US" sz="2800" dirty="0" smtClean="0"/>
              <a:t>was developed as a result of professional development activity with teachers, including PE, art, music, and counselor</a:t>
            </a:r>
          </a:p>
          <a:p>
            <a:r>
              <a:rPr lang="en-US" sz="2800" dirty="0" smtClean="0"/>
              <a:t>New Mountain Hill Elementary School, Harris County, GA</a:t>
            </a:r>
          </a:p>
          <a:p>
            <a:r>
              <a:rPr lang="en-US" sz="2800" dirty="0" smtClean="0"/>
              <a:t>Instruction during art class on place value and exponential notation</a:t>
            </a:r>
          </a:p>
          <a:p>
            <a:r>
              <a:rPr lang="en-US" sz="2800" dirty="0" smtClean="0"/>
              <a:t>Project presentation at evening dinner </a:t>
            </a:r>
            <a:r>
              <a:rPr lang="en-US" sz="2800" dirty="0" smtClean="0"/>
              <a:t>event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386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4191000"/>
            <a:ext cx="37338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</a:t>
            </a:r>
            <a:br>
              <a:rPr lang="en-US" dirty="0" smtClean="0"/>
            </a:br>
            <a:r>
              <a:rPr lang="en-US" dirty="0" smtClean="0"/>
              <a:t>of the building process</a:t>
            </a:r>
            <a:endParaRPr lang="en-US" dirty="0"/>
          </a:p>
        </p:txBody>
      </p:sp>
      <p:pic>
        <p:nvPicPr>
          <p:cNvPr id="4" name="Picture 2" descr="D:\New Mountain Hill Elementary 2-28-14\DSP_40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6"/>
          <a:stretch/>
        </p:blipFill>
        <p:spPr bwMode="auto">
          <a:xfrm>
            <a:off x="76200" y="152400"/>
            <a:ext cx="6324600" cy="31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40" y="3515024"/>
            <a:ext cx="3038946" cy="333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90358"/>
            <a:ext cx="2374900" cy="324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0"/>
          <a:stretch/>
        </p:blipFill>
        <p:spPr bwMode="auto">
          <a:xfrm>
            <a:off x="10886" y="10886"/>
            <a:ext cx="5864225" cy="336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92286"/>
            <a:ext cx="3683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5884" b="24691"/>
          <a:stretch/>
        </p:blipFill>
        <p:spPr bwMode="auto">
          <a:xfrm>
            <a:off x="5734957" y="2923494"/>
            <a:ext cx="3156858" cy="378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1209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3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5551487"/>
            <a:ext cx="8115300" cy="1154113"/>
          </a:xfrm>
        </p:spPr>
        <p:txBody>
          <a:bodyPr>
            <a:noAutofit/>
          </a:bodyPr>
          <a:lstStyle/>
          <a:p>
            <a:r>
              <a:rPr lang="en-US" sz="3200" dirty="0" smtClean="0"/>
              <a:t>STEAM day </a:t>
            </a:r>
            <a:r>
              <a:rPr lang="en-US" sz="3200" dirty="0" smtClean="0"/>
              <a:t>presentation</a:t>
            </a:r>
            <a:br>
              <a:rPr lang="en-US" sz="3200" dirty="0" smtClean="0"/>
            </a:br>
            <a:r>
              <a:rPr lang="en-US" sz="3200" dirty="0" smtClean="0"/>
              <a:t>Science, Technology, Engineering, Art, &amp; Math</a:t>
            </a:r>
            <a:endParaRPr lang="en-US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28600"/>
            <a:ext cx="8004175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5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7543800" cy="914400"/>
          </a:xfrm>
        </p:spPr>
        <p:txBody>
          <a:bodyPr/>
          <a:lstStyle/>
          <a:p>
            <a:r>
              <a:rPr lang="en-US" dirty="0" smtClean="0"/>
              <a:t>Our History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914400"/>
            <a:ext cx="8153400" cy="327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Established in November, 1989</a:t>
            </a:r>
          </a:p>
          <a:p>
            <a:r>
              <a:rPr lang="en-US" sz="2800" dirty="0"/>
              <a:t>Dr. Mary Lindquist, </a:t>
            </a:r>
            <a:r>
              <a:rPr lang="en-US" sz="2800" dirty="0" smtClean="0"/>
              <a:t>Former President </a:t>
            </a:r>
            <a:r>
              <a:rPr lang="en-US" sz="2800" dirty="0"/>
              <a:t>of </a:t>
            </a:r>
            <a:r>
              <a:rPr lang="en-US" sz="2800" dirty="0" smtClean="0"/>
              <a:t>NCTM &amp; Helen </a:t>
            </a:r>
            <a:r>
              <a:rPr lang="en-US" sz="2800" dirty="0" err="1" smtClean="0"/>
              <a:t>Purks</a:t>
            </a:r>
            <a:r>
              <a:rPr lang="en-US" sz="2800" dirty="0"/>
              <a:t> </a:t>
            </a:r>
            <a:r>
              <a:rPr lang="en-US" sz="2800" dirty="0" smtClean="0"/>
              <a:t>Collins</a:t>
            </a:r>
            <a:endParaRPr lang="en-US" sz="2800" dirty="0"/>
          </a:p>
          <a:p>
            <a:r>
              <a:rPr lang="en-US" sz="2800" dirty="0" smtClean="0"/>
              <a:t>Original funding—Ford Foundation matching grant </a:t>
            </a:r>
          </a:p>
          <a:p>
            <a:r>
              <a:rPr lang="en-US" sz="2800" dirty="0" smtClean="0"/>
              <a:t>Originally 11 urban Math </a:t>
            </a:r>
            <a:r>
              <a:rPr lang="en-US" sz="2800" dirty="0" err="1" smtClean="0"/>
              <a:t>Collaboratives</a:t>
            </a:r>
            <a:endParaRPr lang="en-US" sz="2800" dirty="0" smtClean="0"/>
          </a:p>
          <a:p>
            <a:endParaRPr lang="en-US" sz="28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38200" y="3472458"/>
            <a:ext cx="6781800" cy="338554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/>
            <a:r>
              <a:rPr lang="en-US" sz="1600" dirty="0"/>
              <a:t>Cleveland, OH</a:t>
            </a:r>
          </a:p>
          <a:p>
            <a:pPr lvl="1"/>
            <a:r>
              <a:rPr lang="en-US" dirty="0" smtClean="0"/>
              <a:t>Minneapolis/St</a:t>
            </a:r>
            <a:r>
              <a:rPr lang="en-US" dirty="0"/>
              <a:t>. </a:t>
            </a:r>
            <a:r>
              <a:rPr lang="en-US" dirty="0" smtClean="0"/>
              <a:t>Paul, MN</a:t>
            </a:r>
            <a:endParaRPr lang="en-US" dirty="0"/>
          </a:p>
          <a:p>
            <a:pPr lvl="1"/>
            <a:r>
              <a:rPr lang="en-US" dirty="0"/>
              <a:t>San </a:t>
            </a:r>
            <a:r>
              <a:rPr lang="en-US" dirty="0" smtClean="0"/>
              <a:t>Francisco, CA </a:t>
            </a:r>
            <a:endParaRPr lang="en-US" dirty="0"/>
          </a:p>
          <a:p>
            <a:pPr lvl="1"/>
            <a:r>
              <a:rPr lang="en-US" dirty="0" smtClean="0"/>
              <a:t>Philadelphia, PA</a:t>
            </a:r>
            <a:endParaRPr lang="en-US" dirty="0"/>
          </a:p>
          <a:p>
            <a:pPr lvl="1"/>
            <a:r>
              <a:rPr lang="en-US" dirty="0"/>
              <a:t>Los </a:t>
            </a:r>
            <a:r>
              <a:rPr lang="en-US" dirty="0" smtClean="0"/>
              <a:t>Angeles, CA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</a:t>
            </a:r>
            <a:r>
              <a:rPr lang="en-US" dirty="0"/>
              <a:t>. </a:t>
            </a:r>
            <a:r>
              <a:rPr lang="en-US" dirty="0" smtClean="0"/>
              <a:t>Louis, MO </a:t>
            </a:r>
            <a:endParaRPr lang="en-US" dirty="0"/>
          </a:p>
          <a:p>
            <a:pPr lvl="1"/>
            <a:r>
              <a:rPr lang="en-US" dirty="0" smtClean="0"/>
              <a:t>Durham, NC</a:t>
            </a:r>
            <a:endParaRPr lang="en-US" dirty="0"/>
          </a:p>
          <a:p>
            <a:pPr lvl="1"/>
            <a:r>
              <a:rPr lang="en-US" dirty="0" smtClean="0"/>
              <a:t>Memphis, TN</a:t>
            </a:r>
            <a:endParaRPr lang="en-US" dirty="0"/>
          </a:p>
          <a:p>
            <a:pPr lvl="1"/>
            <a:r>
              <a:rPr lang="en-US" dirty="0"/>
              <a:t>San </a:t>
            </a:r>
            <a:r>
              <a:rPr lang="en-US" dirty="0" smtClean="0"/>
              <a:t>Diego, CA</a:t>
            </a:r>
            <a:endParaRPr lang="en-US" dirty="0"/>
          </a:p>
          <a:p>
            <a:pPr lvl="1"/>
            <a:r>
              <a:rPr lang="en-US" dirty="0" smtClean="0"/>
              <a:t>Pittsburgh, PA</a:t>
            </a:r>
            <a:endParaRPr lang="en-US" dirty="0"/>
          </a:p>
          <a:p>
            <a:pPr lvl="1"/>
            <a:r>
              <a:rPr lang="en-US" dirty="0" smtClean="0"/>
              <a:t>New </a:t>
            </a:r>
            <a:r>
              <a:rPr lang="en-US" dirty="0"/>
              <a:t>Orleans, LA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103674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Replication Sites</a:t>
            </a:r>
          </a:p>
          <a:p>
            <a:r>
              <a:rPr lang="en-US" dirty="0" smtClean="0"/>
              <a:t>Columbus, GA</a:t>
            </a:r>
          </a:p>
          <a:p>
            <a:r>
              <a:rPr lang="en-US" dirty="0" smtClean="0"/>
              <a:t>Dayton, OH</a:t>
            </a:r>
          </a:p>
          <a:p>
            <a:r>
              <a:rPr lang="en-US" dirty="0" smtClean="0"/>
              <a:t>Worcester, MA</a:t>
            </a:r>
          </a:p>
          <a:p>
            <a:r>
              <a:rPr lang="en-US" dirty="0" smtClean="0"/>
              <a:t>Milwaukee, WI</a:t>
            </a:r>
          </a:p>
          <a:p>
            <a:r>
              <a:rPr lang="en-US" dirty="0" smtClean="0"/>
              <a:t>New York, 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8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6833"/>
          <a:stretch/>
        </p:blipFill>
        <p:spPr bwMode="auto">
          <a:xfrm>
            <a:off x="685800" y="304800"/>
            <a:ext cx="713978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120326"/>
            <a:ext cx="653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students learned that any place in our numbering system can be expressed as a cube, rod, or flat regardless of how big the exponent 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1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1600200"/>
            <a:ext cx="3429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</a:t>
            </a:r>
            <a:r>
              <a:rPr lang="en-US" dirty="0" smtClean="0"/>
              <a:t>e students wanted to express their faith by having a church in their city, complete with Lego Jesus on the cross.</a:t>
            </a:r>
            <a:endParaRPr lang="en-US" dirty="0"/>
          </a:p>
        </p:txBody>
      </p:sp>
      <p:pic>
        <p:nvPicPr>
          <p:cNvPr id="1026" name="Picture 2" descr="P:\DEPTDATA\COEHP\Pictures\CRMC shared pictures\STEAM day New Mountain Hill Elementary 2-28-14\DSP_40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533400" y="152400"/>
            <a:ext cx="4558220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066800"/>
            <a:ext cx="2743200" cy="312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King Kong is high atop the Exponent State Buildin</a:t>
            </a:r>
            <a:r>
              <a:rPr lang="en-US" dirty="0" smtClean="0"/>
              <a:t>g terrorizing the city.</a:t>
            </a:r>
            <a:endParaRPr lang="en-US" dirty="0"/>
          </a:p>
        </p:txBody>
      </p:sp>
      <p:pic>
        <p:nvPicPr>
          <p:cNvPr id="2050" name="Picture 2" descr="P:\DEPTDATA\COEHP\Pictures\CRMC shared pictures\STEAM day New Mountain Hill Elementary 2-28-14\DSP_4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16572" r="22632"/>
          <a:stretch/>
        </p:blipFill>
        <p:spPr bwMode="auto">
          <a:xfrm>
            <a:off x="5943600" y="152400"/>
            <a:ext cx="298829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85954"/>
              </p:ext>
            </p:extLst>
          </p:nvPr>
        </p:nvGraphicFramePr>
        <p:xfrm>
          <a:off x="3352800" y="4191000"/>
          <a:ext cx="1676400" cy="1915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4" imgW="177480" imgH="203040" progId="Equation.DSMT4">
                  <p:embed/>
                </p:oleObj>
              </mc:Choice>
              <mc:Fallback>
                <p:oleObj name="Equation" r:id="rId4" imgW="177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4191000"/>
                        <a:ext cx="1676400" cy="1915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P:\DEPTDATA\COEHP\Pictures\CRMC shared pictures\March Mathness Exponential City Display\2014-03-14_00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t="1546" r="57732" b="50626"/>
          <a:stretch/>
        </p:blipFill>
        <p:spPr bwMode="auto">
          <a:xfrm>
            <a:off x="457200" y="76200"/>
            <a:ext cx="202009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Johnny Depp would have been proud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2689"/>
            <a:ext cx="8229599" cy="549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7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DEPTDATA\COEHP\Pictures\CRMC shared pictures\March Mathness Exponential City Display\2014-03-14_00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 bwMode="auto">
          <a:xfrm>
            <a:off x="0" y="0"/>
            <a:ext cx="9144000" cy="558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371600" y="5715000"/>
            <a:ext cx="7543800" cy="914400"/>
          </a:xfrm>
        </p:spPr>
        <p:txBody>
          <a:bodyPr/>
          <a:lstStyle/>
          <a:p>
            <a:r>
              <a:rPr lang="en-US" dirty="0" smtClean="0"/>
              <a:t>CRMC evening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1600200"/>
            <a:ext cx="3505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Tanner explains the Bellagio Fountain made out of glue sticks.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P:\DEPTDATA\COEHP\Pictures\CRMC shared pictures\March Mathness Exponential City Display\2014-03-14_00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/>
          <a:stretch/>
        </p:blipFill>
        <p:spPr bwMode="auto">
          <a:xfrm>
            <a:off x="457200" y="297730"/>
            <a:ext cx="4563845" cy="617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DEPTDATA\COEHP\Pictures\CRMC shared pictures\March Mathness Exponential City Display\2014-03-14_00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0"/>
          <a:stretch/>
        </p:blipFill>
        <p:spPr bwMode="auto">
          <a:xfrm>
            <a:off x="152400" y="838200"/>
            <a:ext cx="3699235" cy="54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2635" y="2057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“Bell of Base 5”</a:t>
            </a:r>
            <a:endParaRPr lang="en-US" dirty="0"/>
          </a:p>
        </p:txBody>
      </p:sp>
      <p:pic>
        <p:nvPicPr>
          <p:cNvPr id="7170" name="Picture 2" descr="P:\DEPTDATA\COEHP\Pictures\CRMC shared pictures\STEAM day New Mountain Hill Elementary 2-28-14\DSP_41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8" t="29587" r="55258" b="32299"/>
          <a:stretch/>
        </p:blipFill>
        <p:spPr bwMode="auto">
          <a:xfrm>
            <a:off x="6350131" y="280959"/>
            <a:ext cx="2641862" cy="60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315842"/>
              </p:ext>
            </p:extLst>
          </p:nvPr>
        </p:nvGraphicFramePr>
        <p:xfrm>
          <a:off x="4212996" y="2743200"/>
          <a:ext cx="156845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164880" imgH="203040" progId="Equation.DSMT4">
                  <p:embed/>
                </p:oleObj>
              </mc:Choice>
              <mc:Fallback>
                <p:oleObj name="Equation" r:id="rId5" imgW="164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2996" y="2743200"/>
                        <a:ext cx="1568450" cy="193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4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:\DEPTDATA\COEHP\Pictures\CRMC shared pictures\March Mathness Exponential City Display\2014-03-14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29"/>
            <a:ext cx="9144000" cy="6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1600200"/>
            <a:ext cx="6477000" cy="3962399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</a:rPr>
              <a:t>The mission of the Columbus Regional Mathematics Collaborative is to enhance the mathematics education of </a:t>
            </a:r>
            <a:r>
              <a:rPr lang="en-US" sz="2800" dirty="0" smtClean="0">
                <a:effectLst/>
              </a:rPr>
              <a:t>P-16 </a:t>
            </a:r>
            <a:r>
              <a:rPr lang="en-US" sz="2800" dirty="0">
                <a:effectLst/>
              </a:rPr>
              <a:t>students through the development of teacher leaders, beginning with initial preparation and continuing through their professional teaching </a:t>
            </a:r>
            <a:r>
              <a:rPr lang="en-US" sz="2800" dirty="0" smtClean="0">
                <a:effectLst/>
              </a:rPr>
              <a:t>careers.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43800" cy="914400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828800"/>
            <a:ext cx="6096000" cy="42671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effectLst/>
              </a:rPr>
              <a:t>Enhance </a:t>
            </a:r>
            <a:r>
              <a:rPr lang="en-US" sz="2400" dirty="0">
                <a:effectLst/>
              </a:rPr>
              <a:t>the preparation of prospective mathematics teachers at CSU.</a:t>
            </a:r>
          </a:p>
          <a:p>
            <a:r>
              <a:rPr lang="en-US" sz="2400" dirty="0">
                <a:effectLst/>
              </a:rPr>
              <a:t>Develop teacher leaders using the most current mathematics education research and best practices for classroom instruction.</a:t>
            </a:r>
          </a:p>
          <a:p>
            <a:r>
              <a:rPr lang="en-US" sz="2400" dirty="0">
                <a:effectLst/>
              </a:rPr>
              <a:t>Foster the teaching and learning of meaningful mathematics for all students, grades P-16.</a:t>
            </a:r>
          </a:p>
          <a:p>
            <a:r>
              <a:rPr lang="en-US" sz="2400" dirty="0">
                <a:effectLst/>
              </a:rPr>
              <a:t>Facilitate collaboration between the University and local education agencies, colleges within the University, and the community.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914400"/>
          </a:xfrm>
        </p:spPr>
        <p:txBody>
          <a:bodyPr/>
          <a:lstStyle/>
          <a:p>
            <a:r>
              <a:rPr lang="en-US" dirty="0" smtClean="0"/>
              <a:t>Current Staff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5715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Elementary resource teachers</a:t>
            </a:r>
          </a:p>
          <a:p>
            <a:pPr lvl="1"/>
            <a:r>
              <a:rPr lang="en-US" sz="2400" dirty="0" smtClean="0"/>
              <a:t>Cynthia Hill</a:t>
            </a:r>
          </a:p>
          <a:p>
            <a:pPr lvl="1"/>
            <a:r>
              <a:rPr lang="en-US" sz="2400" dirty="0" smtClean="0"/>
              <a:t>Barbara Rouse</a:t>
            </a:r>
          </a:p>
          <a:p>
            <a:pPr lvl="1"/>
            <a:r>
              <a:rPr lang="en-US" sz="2400" dirty="0" smtClean="0"/>
              <a:t>Monique Gunnels</a:t>
            </a:r>
          </a:p>
          <a:p>
            <a:r>
              <a:rPr lang="en-US" sz="2800" dirty="0" smtClean="0"/>
              <a:t>Middle grades resource teacher</a:t>
            </a:r>
          </a:p>
          <a:p>
            <a:pPr lvl="1"/>
            <a:r>
              <a:rPr lang="en-US" sz="2400" dirty="0" smtClean="0"/>
              <a:t>Hope Phillips</a:t>
            </a:r>
          </a:p>
          <a:p>
            <a:r>
              <a:rPr lang="en-US" sz="2800" dirty="0" smtClean="0"/>
              <a:t>High school resource teacher</a:t>
            </a:r>
          </a:p>
          <a:p>
            <a:pPr lvl="1"/>
            <a:r>
              <a:rPr lang="en-US" sz="2400" dirty="0" smtClean="0"/>
              <a:t>Nancy Mims</a:t>
            </a:r>
          </a:p>
          <a:p>
            <a:r>
              <a:rPr lang="en-US" sz="2800" dirty="0" smtClean="0"/>
              <a:t>Administrative Assistant</a:t>
            </a:r>
          </a:p>
          <a:p>
            <a:pPr lvl="1"/>
            <a:r>
              <a:rPr lang="en-US" sz="2400" dirty="0" smtClean="0"/>
              <a:t>Janet Knight</a:t>
            </a:r>
          </a:p>
          <a:p>
            <a:r>
              <a:rPr lang="en-US" sz="2800" dirty="0" smtClean="0"/>
              <a:t>Director</a:t>
            </a:r>
          </a:p>
          <a:p>
            <a:pPr lvl="1"/>
            <a:r>
              <a:rPr lang="en-US" sz="2400" dirty="0" smtClean="0"/>
              <a:t>Denise Peppers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13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crmc.columbusstate.edu/index.php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Peppers_denise@columbusstate.edu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err="1" smtClean="0"/>
              <a:t>Ph</a:t>
            </a:r>
            <a:r>
              <a:rPr lang="en-US" dirty="0" smtClean="0"/>
              <a:t>: 706-568-2480</a:t>
            </a:r>
          </a:p>
          <a:p>
            <a:endParaRPr lang="en-US" dirty="0"/>
          </a:p>
          <a:p>
            <a:r>
              <a:rPr lang="en-US" dirty="0" smtClean="0"/>
              <a:t>FAX: 706-562-1477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Create the number 1111 in Base 10, </a:t>
            </a:r>
            <a:br>
              <a:rPr lang="en-US" sz="3600" dirty="0" smtClean="0"/>
            </a:br>
            <a:r>
              <a:rPr lang="en-US" sz="3600" dirty="0" smtClean="0"/>
              <a:t>Base 5, Base 4,</a:t>
            </a:r>
            <a:r>
              <a:rPr lang="en-US" sz="3600" dirty="0"/>
              <a:t> &amp;</a:t>
            </a:r>
            <a:r>
              <a:rPr lang="en-US" sz="3600" dirty="0" smtClean="0"/>
              <a:t> Base 3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0535" r="45153" b="39685"/>
          <a:stretch/>
        </p:blipFill>
        <p:spPr bwMode="auto">
          <a:xfrm>
            <a:off x="685800" y="1318751"/>
            <a:ext cx="3505200" cy="25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10731" r="45582" b="40209"/>
          <a:stretch/>
        </p:blipFill>
        <p:spPr bwMode="auto">
          <a:xfrm>
            <a:off x="4800600" y="1295399"/>
            <a:ext cx="3581400" cy="257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9741" r="45316" b="40857"/>
          <a:stretch/>
        </p:blipFill>
        <p:spPr bwMode="auto">
          <a:xfrm>
            <a:off x="609600" y="3939541"/>
            <a:ext cx="3649948" cy="260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1297" r="45051" b="40492"/>
          <a:stretch/>
        </p:blipFill>
        <p:spPr bwMode="auto">
          <a:xfrm>
            <a:off x="4813169" y="3939541"/>
            <a:ext cx="3694144" cy="260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4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Notice that…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…regardless of the base, the physical models in the columns are alike. That is, the progression is cube, rod, flat.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dirty="0" smtClean="0">
                <a:solidFill>
                  <a:srgbClr val="FF0000"/>
                </a:solidFill>
              </a:rPr>
              <a:t>base</a:t>
            </a:r>
            <a:r>
              <a:rPr lang="en-US" dirty="0" smtClean="0"/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Is very important here. It means we are working with exponents (or powers). </a:t>
            </a:r>
          </a:p>
          <a:p>
            <a:r>
              <a:rPr lang="en-US" dirty="0" smtClean="0"/>
              <a:t>The base indicates the number of cubes, rods, or flats needed to change from one form to the next. That is, in base 3, 3 </a:t>
            </a:r>
            <a:r>
              <a:rPr lang="en-US" i="1" dirty="0" smtClean="0"/>
              <a:t>unit</a:t>
            </a:r>
            <a:r>
              <a:rPr lang="en-US" dirty="0" smtClean="0"/>
              <a:t> cubes are needed to make a rod; 3 rods are needed to make a flat; and so on. Basically, we are modeling exponential growth.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762480"/>
              </p:ext>
            </p:extLst>
          </p:nvPr>
        </p:nvGraphicFramePr>
        <p:xfrm>
          <a:off x="1828800" y="4800600"/>
          <a:ext cx="5943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660240" imgH="203040" progId="Equation.DSMT4">
                  <p:embed/>
                </p:oleObj>
              </mc:Choice>
              <mc:Fallback>
                <p:oleObj name="Equation" r:id="rId3" imgW="660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4800600"/>
                        <a:ext cx="59436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71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922</Words>
  <Application>Microsoft Office PowerPoint</Application>
  <PresentationFormat>On-screen Show (4:3)</PresentationFormat>
  <Paragraphs>105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MathType 5.0 Equation</vt:lpstr>
      <vt:lpstr>Presented by Denise Peppers </vt:lpstr>
      <vt:lpstr>Our History</vt:lpstr>
      <vt:lpstr>Our Mission </vt:lpstr>
      <vt:lpstr>Goals</vt:lpstr>
      <vt:lpstr>Current Staff</vt:lpstr>
      <vt:lpstr>Contact Info</vt:lpstr>
      <vt:lpstr>Create the number 1111 in Base 10,  Base 5, Base 4, &amp; Base 3</vt:lpstr>
      <vt:lpstr>Notice that…</vt:lpstr>
      <vt:lpstr>The word base… </vt:lpstr>
      <vt:lpstr>Exponential Growth</vt:lpstr>
      <vt:lpstr>Notice that…</vt:lpstr>
      <vt:lpstr>What do the base and exponent communicate?</vt:lpstr>
      <vt:lpstr>Can we build a representation for the 4th power or higher? </vt:lpstr>
      <vt:lpstr>Notice that…</vt:lpstr>
      <vt:lpstr>So why does               ? </vt:lpstr>
      <vt:lpstr>Exponential City</vt:lpstr>
      <vt:lpstr>Pictures of the building process</vt:lpstr>
      <vt:lpstr>PowerPoint Presentation</vt:lpstr>
      <vt:lpstr>STEAM day presentation Science, Technology, Engineering, Art, &amp; Math</vt:lpstr>
      <vt:lpstr>PowerPoint Presentation</vt:lpstr>
      <vt:lpstr>PowerPoint Presentation</vt:lpstr>
      <vt:lpstr>PowerPoint Presentation</vt:lpstr>
      <vt:lpstr>Johnny Depp would have been proud</vt:lpstr>
      <vt:lpstr>CRMC evening event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Columbus Regional Mathematics Collaborative</dc:title>
  <dc:creator>csu</dc:creator>
  <cp:lastModifiedBy>csu</cp:lastModifiedBy>
  <cp:revision>39</cp:revision>
  <dcterms:created xsi:type="dcterms:W3CDTF">2014-08-22T15:04:30Z</dcterms:created>
  <dcterms:modified xsi:type="dcterms:W3CDTF">2014-10-29T21:26:09Z</dcterms:modified>
</cp:coreProperties>
</file>